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Space Mono Bold" charset="1" panose="02000809030000020004"/>
      <p:regular r:id="rId19"/>
    </p:embeddedFont>
    <p:embeddedFont>
      <p:font typeface="Big Shoulders Display Bold" charset="1" panose="00000000000000000000"/>
      <p:regular r:id="rId20"/>
    </p:embeddedFont>
    <p:embeddedFont>
      <p:font typeface="Anton" charset="1" panose="00000500000000000000"/>
      <p:regular r:id="rId21"/>
    </p:embeddedFont>
    <p:embeddedFont>
      <p:font typeface="Klein Bold" charset="1" panose="02000503060000020004"/>
      <p:regular r:id="rId22"/>
    </p:embeddedFont>
    <p:embeddedFont>
      <p:font typeface="Helios Bold" charset="1" panose="020B0704020202020204"/>
      <p:regular r:id="rId23"/>
    </p:embeddedFont>
    <p:embeddedFont>
      <p:font typeface="Zilla Slab Italics" charset="1" panose="00000000000000000000"/>
      <p:regular r:id="rId24"/>
    </p:embeddedFont>
    <p:embeddedFont>
      <p:font typeface="Zilla Slab Bold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Relationship Id="rId9" Target="../media/image10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gif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900000">
            <a:off x="8040721" y="7773247"/>
            <a:ext cx="13139878" cy="5474949"/>
            <a:chOff x="0" y="0"/>
            <a:chExt cx="3612444" cy="1505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2445" cy="1505185"/>
            </a:xfrm>
            <a:custGeom>
              <a:avLst/>
              <a:gdLst/>
              <a:ahLst/>
              <a:cxnLst/>
              <a:rect r="r" b="b" t="t" l="l"/>
              <a:pathLst>
                <a:path h="1505185" w="3612445">
                  <a:moveTo>
                    <a:pt x="0" y="0"/>
                  </a:moveTo>
                  <a:lnTo>
                    <a:pt x="3612445" y="0"/>
                  </a:lnTo>
                  <a:lnTo>
                    <a:pt x="3612445" y="1505185"/>
                  </a:lnTo>
                  <a:lnTo>
                    <a:pt x="0" y="150518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12444" cy="1543285"/>
            </a:xfrm>
            <a:prstGeom prst="rect">
              <a:avLst/>
            </a:prstGeom>
          </p:spPr>
          <p:txBody>
            <a:bodyPr anchor="ctr" rtlCol="false" tIns="72999" lIns="72999" bIns="72999" rIns="72999"/>
            <a:lstStyle/>
            <a:p>
              <a:pPr algn="ctr">
                <a:lnSpc>
                  <a:spcPts val="18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22168" y="1846616"/>
            <a:ext cx="8759919" cy="10949898"/>
          </a:xfrm>
          <a:custGeom>
            <a:avLst/>
            <a:gdLst/>
            <a:ahLst/>
            <a:cxnLst/>
            <a:rect r="r" b="b" t="t" l="l"/>
            <a:pathLst>
              <a:path h="10949898" w="8759919">
                <a:moveTo>
                  <a:pt x="0" y="0"/>
                </a:moveTo>
                <a:lnTo>
                  <a:pt x="8759919" y="0"/>
                </a:lnTo>
                <a:lnTo>
                  <a:pt x="8759919" y="10949898"/>
                </a:lnTo>
                <a:lnTo>
                  <a:pt x="0" y="10949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8857" t="-24500" r="-4638" b="-5282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93176" y="5143500"/>
            <a:ext cx="4699094" cy="46990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280222" y="779084"/>
            <a:ext cx="4682727" cy="1235207"/>
          </a:xfrm>
          <a:custGeom>
            <a:avLst/>
            <a:gdLst/>
            <a:ahLst/>
            <a:cxnLst/>
            <a:rect r="r" b="b" t="t" l="l"/>
            <a:pathLst>
              <a:path h="1235207" w="4682727">
                <a:moveTo>
                  <a:pt x="0" y="0"/>
                </a:moveTo>
                <a:lnTo>
                  <a:pt x="4682727" y="0"/>
                </a:lnTo>
                <a:lnTo>
                  <a:pt x="4682727" y="1235208"/>
                </a:lnTo>
                <a:lnTo>
                  <a:pt x="0" y="1235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7916" y="622357"/>
            <a:ext cx="1635440" cy="1548662"/>
          </a:xfrm>
          <a:custGeom>
            <a:avLst/>
            <a:gdLst/>
            <a:ahLst/>
            <a:cxnLst/>
            <a:rect r="r" b="b" t="t" l="l"/>
            <a:pathLst>
              <a:path h="1548662" w="1635440">
                <a:moveTo>
                  <a:pt x="0" y="0"/>
                </a:moveTo>
                <a:lnTo>
                  <a:pt x="1635440" y="0"/>
                </a:lnTo>
                <a:lnTo>
                  <a:pt x="1635440" y="1548662"/>
                </a:lnTo>
                <a:lnTo>
                  <a:pt x="0" y="15486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67916" y="2899138"/>
            <a:ext cx="9837028" cy="224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1"/>
              </a:lnSpc>
            </a:pPr>
            <a:r>
              <a:rPr lang="en-US" sz="8621" b="true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LINEAR</a:t>
            </a:r>
          </a:p>
          <a:p>
            <a:pPr algn="l">
              <a:lnSpc>
                <a:spcPts val="8621"/>
              </a:lnSpc>
            </a:pPr>
            <a:r>
              <a:rPr lang="en-US" sz="8621" b="true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REGRESSION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0931" y="-6180296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2" y="0"/>
                </a:lnTo>
                <a:lnTo>
                  <a:pt x="10812392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26046" y="0"/>
            <a:ext cx="18654656" cy="1263608"/>
            <a:chOff x="0" y="0"/>
            <a:chExt cx="24872875" cy="168481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872875" cy="1684811"/>
              <a:chOff x="0" y="0"/>
              <a:chExt cx="4913160" cy="33280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913161" cy="332802"/>
              </a:xfrm>
              <a:custGeom>
                <a:avLst/>
                <a:gdLst/>
                <a:ahLst/>
                <a:cxnLst/>
                <a:rect r="r" b="b" t="t" l="l"/>
                <a:pathLst>
                  <a:path h="332802" w="4913161">
                    <a:moveTo>
                      <a:pt x="0" y="0"/>
                    </a:moveTo>
                    <a:lnTo>
                      <a:pt x="4913161" y="0"/>
                    </a:lnTo>
                    <a:lnTo>
                      <a:pt x="4913161" y="332802"/>
                    </a:lnTo>
                    <a:lnTo>
                      <a:pt x="0" y="332802"/>
                    </a:lnTo>
                    <a:close/>
                  </a:path>
                </a:pathLst>
              </a:custGeom>
              <a:solidFill>
                <a:srgbClr val="05050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66675"/>
                <a:ext cx="4913160" cy="3994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19638295" y="304024"/>
              <a:ext cx="4510423" cy="1181718"/>
            </a:xfrm>
            <a:custGeom>
              <a:avLst/>
              <a:gdLst/>
              <a:ahLst/>
              <a:cxnLst/>
              <a:rect r="r" b="b" t="t" l="l"/>
              <a:pathLst>
                <a:path h="1181718" w="4510423">
                  <a:moveTo>
                    <a:pt x="0" y="0"/>
                  </a:moveTo>
                  <a:lnTo>
                    <a:pt x="4510423" y="0"/>
                  </a:lnTo>
                  <a:lnTo>
                    <a:pt x="4510423" y="1181718"/>
                  </a:lnTo>
                  <a:lnTo>
                    <a:pt x="0" y="1181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40" r="0" b="-34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23911" y="114313"/>
              <a:ext cx="1575263" cy="1481598"/>
            </a:xfrm>
            <a:custGeom>
              <a:avLst/>
              <a:gdLst/>
              <a:ahLst/>
              <a:cxnLst/>
              <a:rect r="r" b="b" t="t" l="l"/>
              <a:pathLst>
                <a:path h="1481598" w="1575263">
                  <a:moveTo>
                    <a:pt x="0" y="0"/>
                  </a:moveTo>
                  <a:lnTo>
                    <a:pt x="1575263" y="0"/>
                  </a:lnTo>
                  <a:lnTo>
                    <a:pt x="1575263" y="1481598"/>
                  </a:lnTo>
                  <a:lnTo>
                    <a:pt x="0" y="1481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40" r="0" b="-34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127499" y="6767326"/>
            <a:ext cx="10372125" cy="3090391"/>
          </a:xfrm>
          <a:custGeom>
            <a:avLst/>
            <a:gdLst/>
            <a:ahLst/>
            <a:cxnLst/>
            <a:rect r="r" b="b" t="t" l="l"/>
            <a:pathLst>
              <a:path h="3090391" w="10372125">
                <a:moveTo>
                  <a:pt x="0" y="0"/>
                </a:moveTo>
                <a:lnTo>
                  <a:pt x="10372125" y="0"/>
                </a:lnTo>
                <a:lnTo>
                  <a:pt x="10372125" y="3090392"/>
                </a:lnTo>
                <a:lnTo>
                  <a:pt x="0" y="3090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44947" y="4698771"/>
            <a:ext cx="13214353" cy="226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65868" indent="-382934" lvl="1">
              <a:lnSpc>
                <a:spcPts val="3547"/>
              </a:lnSpc>
              <a:buFont typeface="Arial"/>
              <a:buChar char="•"/>
            </a:pPr>
            <a:r>
              <a:rPr lang="en-US" sz="3547" i="true" spc="-35">
                <a:solidFill>
                  <a:srgbClr val="18375D"/>
                </a:solidFill>
                <a:latin typeface="Zilla Slab Italics"/>
                <a:ea typeface="Zilla Slab Italics"/>
                <a:cs typeface="Zilla Slab Italics"/>
                <a:sym typeface="Zilla Slab Italics"/>
              </a:rPr>
              <a:t>Feature Selection: Included all features based on correlation analysis.​</a:t>
            </a:r>
          </a:p>
          <a:p>
            <a:pPr algn="just" marL="765868" indent="-382934" lvl="1">
              <a:lnSpc>
                <a:spcPts val="3547"/>
              </a:lnSpc>
              <a:buFont typeface="Arial"/>
              <a:buChar char="•"/>
            </a:pPr>
            <a:r>
              <a:rPr lang="en-US" sz="3547" i="true" spc="-35">
                <a:solidFill>
                  <a:srgbClr val="18375D"/>
                </a:solidFill>
                <a:latin typeface="Zilla Slab Italics"/>
                <a:ea typeface="Zilla Slab Italics"/>
                <a:cs typeface="Zilla Slab Italics"/>
                <a:sym typeface="Zilla Slab Italics"/>
              </a:rPr>
              <a:t>Data Splitting: Divided data into training and testing sets (80/20 split).​</a:t>
            </a:r>
          </a:p>
          <a:p>
            <a:pPr algn="just" marL="765868" indent="-382934" lvl="1">
              <a:lnSpc>
                <a:spcPts val="3547"/>
              </a:lnSpc>
              <a:buFont typeface="Arial"/>
              <a:buChar char="•"/>
            </a:pPr>
            <a:r>
              <a:rPr lang="en-US" sz="3547" i="true" spc="-35">
                <a:solidFill>
                  <a:srgbClr val="18375D"/>
                </a:solidFill>
                <a:latin typeface="Zilla Slab Italics"/>
                <a:ea typeface="Zilla Slab Italics"/>
                <a:cs typeface="Zilla Slab Italics"/>
                <a:sym typeface="Zilla Slab Italics"/>
              </a:rPr>
              <a:t>Model Training: Used Ordinary Least Squares (OLS) method.</a:t>
            </a:r>
          </a:p>
          <a:p>
            <a:pPr algn="just">
              <a:lnSpc>
                <a:spcPts val="354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403237" y="3514876"/>
            <a:ext cx="13856063" cy="91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b="true" sz="6837" i="true" spc="-68">
                <a:solidFill>
                  <a:srgbClr val="18375D"/>
                </a:solidFill>
                <a:latin typeface="Zilla Slab Bold Italics"/>
                <a:ea typeface="Zilla Slab Bold Italics"/>
                <a:cs typeface="Zilla Slab Bold Italics"/>
                <a:sym typeface="Zilla Slab Bold Italics"/>
              </a:rPr>
              <a:t> Linear Regression Model Development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0931" y="-6180296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2" y="0"/>
                </a:lnTo>
                <a:lnTo>
                  <a:pt x="10812392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26046" y="0"/>
            <a:ext cx="18654656" cy="1263608"/>
            <a:chOff x="0" y="0"/>
            <a:chExt cx="24872875" cy="168481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872875" cy="1684811"/>
              <a:chOff x="0" y="0"/>
              <a:chExt cx="4913160" cy="33280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913161" cy="332802"/>
              </a:xfrm>
              <a:custGeom>
                <a:avLst/>
                <a:gdLst/>
                <a:ahLst/>
                <a:cxnLst/>
                <a:rect r="r" b="b" t="t" l="l"/>
                <a:pathLst>
                  <a:path h="332802" w="4913161">
                    <a:moveTo>
                      <a:pt x="0" y="0"/>
                    </a:moveTo>
                    <a:lnTo>
                      <a:pt x="4913161" y="0"/>
                    </a:lnTo>
                    <a:lnTo>
                      <a:pt x="4913161" y="332802"/>
                    </a:lnTo>
                    <a:lnTo>
                      <a:pt x="0" y="332802"/>
                    </a:lnTo>
                    <a:close/>
                  </a:path>
                </a:pathLst>
              </a:custGeom>
              <a:solidFill>
                <a:srgbClr val="05050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66675"/>
                <a:ext cx="4913160" cy="3994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19638295" y="304024"/>
              <a:ext cx="4510423" cy="1181718"/>
            </a:xfrm>
            <a:custGeom>
              <a:avLst/>
              <a:gdLst/>
              <a:ahLst/>
              <a:cxnLst/>
              <a:rect r="r" b="b" t="t" l="l"/>
              <a:pathLst>
                <a:path h="1181718" w="4510423">
                  <a:moveTo>
                    <a:pt x="0" y="0"/>
                  </a:moveTo>
                  <a:lnTo>
                    <a:pt x="4510423" y="0"/>
                  </a:lnTo>
                  <a:lnTo>
                    <a:pt x="4510423" y="1181718"/>
                  </a:lnTo>
                  <a:lnTo>
                    <a:pt x="0" y="1181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40" r="0" b="-34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23911" y="114313"/>
              <a:ext cx="1575263" cy="1481598"/>
            </a:xfrm>
            <a:custGeom>
              <a:avLst/>
              <a:gdLst/>
              <a:ahLst/>
              <a:cxnLst/>
              <a:rect r="r" b="b" t="t" l="l"/>
              <a:pathLst>
                <a:path h="1481598" w="1575263">
                  <a:moveTo>
                    <a:pt x="0" y="0"/>
                  </a:moveTo>
                  <a:lnTo>
                    <a:pt x="1575263" y="0"/>
                  </a:lnTo>
                  <a:lnTo>
                    <a:pt x="1575263" y="1481598"/>
                  </a:lnTo>
                  <a:lnTo>
                    <a:pt x="0" y="1481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40" r="0" b="-34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534275" y="2012599"/>
            <a:ext cx="8627929" cy="5845422"/>
          </a:xfrm>
          <a:custGeom>
            <a:avLst/>
            <a:gdLst/>
            <a:ahLst/>
            <a:cxnLst/>
            <a:rect r="r" b="b" t="t" l="l"/>
            <a:pathLst>
              <a:path h="5845422" w="8627929">
                <a:moveTo>
                  <a:pt x="0" y="0"/>
                </a:moveTo>
                <a:lnTo>
                  <a:pt x="8627929" y="0"/>
                </a:lnTo>
                <a:lnTo>
                  <a:pt x="8627929" y="5845422"/>
                </a:lnTo>
                <a:lnTo>
                  <a:pt x="0" y="5845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71409" y="2814083"/>
            <a:ext cx="7029334" cy="450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65868" indent="-382934" lvl="1">
              <a:lnSpc>
                <a:spcPts val="3547"/>
              </a:lnSpc>
              <a:buFont typeface="Arial"/>
              <a:buChar char="•"/>
            </a:pPr>
            <a:r>
              <a:rPr lang="en-US" sz="3547" i="true" spc="-35">
                <a:solidFill>
                  <a:srgbClr val="18375D"/>
                </a:solidFill>
                <a:latin typeface="Zilla Slab Italics"/>
                <a:ea typeface="Zilla Slab Italics"/>
                <a:cs typeface="Zilla Slab Italics"/>
                <a:sym typeface="Zilla Slab Italics"/>
              </a:rPr>
              <a:t>Performance Metrics:</a:t>
            </a:r>
          </a:p>
          <a:p>
            <a:pPr algn="just" marL="765868" indent="-382934" lvl="1">
              <a:lnSpc>
                <a:spcPts val="3547"/>
              </a:lnSpc>
              <a:buFont typeface="Arial"/>
              <a:buChar char="•"/>
            </a:pPr>
            <a:r>
              <a:rPr lang="en-US" sz="3547" i="true" spc="-35">
                <a:solidFill>
                  <a:srgbClr val="18375D"/>
                </a:solidFill>
                <a:latin typeface="Zilla Slab Italics"/>
                <a:ea typeface="Zilla Slab Italics"/>
                <a:cs typeface="Zilla Slab Italics"/>
                <a:sym typeface="Zilla Slab Italics"/>
              </a:rPr>
              <a:t>R-squared: 98.58%</a:t>
            </a:r>
          </a:p>
          <a:p>
            <a:pPr algn="just" marL="765868" indent="-382934" lvl="1">
              <a:lnSpc>
                <a:spcPts val="3547"/>
              </a:lnSpc>
              <a:buFont typeface="Arial"/>
              <a:buChar char="•"/>
            </a:pPr>
            <a:r>
              <a:rPr lang="en-US" sz="3547" i="true" spc="-35">
                <a:solidFill>
                  <a:srgbClr val="18375D"/>
                </a:solidFill>
                <a:latin typeface="Zilla Slab Italics"/>
                <a:ea typeface="Zilla Slab Italics"/>
                <a:cs typeface="Zilla Slab Italics"/>
                <a:sym typeface="Zilla Slab Italics"/>
              </a:rPr>
              <a:t>Mean Absolute Error (MAE): 8.12</a:t>
            </a:r>
          </a:p>
          <a:p>
            <a:pPr algn="just" marL="765868" indent="-382934" lvl="1">
              <a:lnSpc>
                <a:spcPts val="3547"/>
              </a:lnSpc>
              <a:buFont typeface="Arial"/>
              <a:buChar char="•"/>
            </a:pPr>
            <a:r>
              <a:rPr lang="en-US" sz="3547" i="true" spc="-35">
                <a:solidFill>
                  <a:srgbClr val="18375D"/>
                </a:solidFill>
                <a:latin typeface="Zilla Slab Italics"/>
                <a:ea typeface="Zilla Slab Italics"/>
                <a:cs typeface="Zilla Slab Italics"/>
                <a:sym typeface="Zilla Slab Italics"/>
              </a:rPr>
              <a:t>Root Mean Squared Error (RMSE): 10.15</a:t>
            </a:r>
          </a:p>
          <a:p>
            <a:pPr algn="just" marL="765868" indent="-382934" lvl="1">
              <a:lnSpc>
                <a:spcPts val="3547"/>
              </a:lnSpc>
              <a:buFont typeface="Arial"/>
              <a:buChar char="•"/>
            </a:pPr>
            <a:r>
              <a:rPr lang="en-US" sz="3547" i="true" spc="-35">
                <a:solidFill>
                  <a:srgbClr val="18375D"/>
                </a:solidFill>
                <a:latin typeface="Zilla Slab Italics"/>
                <a:ea typeface="Zilla Slab Italics"/>
                <a:cs typeface="Zilla Slab Italics"/>
                <a:sym typeface="Zilla Slab Italics"/>
              </a:rPr>
              <a:t>Interpretation: The model explains a high proportion of variance in yearly spending, with low prediction errors.</a:t>
            </a:r>
          </a:p>
          <a:p>
            <a:pPr algn="just">
              <a:lnSpc>
                <a:spcPts val="354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404693" y="1830216"/>
            <a:ext cx="6796049" cy="91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b="true" sz="6837" i="true" spc="-68">
                <a:solidFill>
                  <a:srgbClr val="18375D"/>
                </a:solidFill>
                <a:latin typeface="Zilla Slab Bold Italics"/>
                <a:ea typeface="Zilla Slab Bold Italics"/>
                <a:cs typeface="Zilla Slab Bold Italics"/>
                <a:sym typeface="Zilla Slab Bold Italics"/>
              </a:rPr>
              <a:t>Model Evaluation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0931" y="-6180296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2" y="0"/>
                </a:lnTo>
                <a:lnTo>
                  <a:pt x="10812392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26046" y="0"/>
            <a:ext cx="18654656" cy="1263608"/>
            <a:chOff x="0" y="0"/>
            <a:chExt cx="24872875" cy="168481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872875" cy="1684811"/>
              <a:chOff x="0" y="0"/>
              <a:chExt cx="4913160" cy="33280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913161" cy="332802"/>
              </a:xfrm>
              <a:custGeom>
                <a:avLst/>
                <a:gdLst/>
                <a:ahLst/>
                <a:cxnLst/>
                <a:rect r="r" b="b" t="t" l="l"/>
                <a:pathLst>
                  <a:path h="332802" w="4913161">
                    <a:moveTo>
                      <a:pt x="0" y="0"/>
                    </a:moveTo>
                    <a:lnTo>
                      <a:pt x="4913161" y="0"/>
                    </a:lnTo>
                    <a:lnTo>
                      <a:pt x="4913161" y="332802"/>
                    </a:lnTo>
                    <a:lnTo>
                      <a:pt x="0" y="332802"/>
                    </a:lnTo>
                    <a:close/>
                  </a:path>
                </a:pathLst>
              </a:custGeom>
              <a:solidFill>
                <a:srgbClr val="05050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66675"/>
                <a:ext cx="4913160" cy="3994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19638295" y="304024"/>
              <a:ext cx="4510423" cy="1181718"/>
            </a:xfrm>
            <a:custGeom>
              <a:avLst/>
              <a:gdLst/>
              <a:ahLst/>
              <a:cxnLst/>
              <a:rect r="r" b="b" t="t" l="l"/>
              <a:pathLst>
                <a:path h="1181718" w="4510423">
                  <a:moveTo>
                    <a:pt x="0" y="0"/>
                  </a:moveTo>
                  <a:lnTo>
                    <a:pt x="4510423" y="0"/>
                  </a:lnTo>
                  <a:lnTo>
                    <a:pt x="4510423" y="1181718"/>
                  </a:lnTo>
                  <a:lnTo>
                    <a:pt x="0" y="1181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40" r="0" b="-34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23911" y="114313"/>
              <a:ext cx="1575263" cy="1481598"/>
            </a:xfrm>
            <a:custGeom>
              <a:avLst/>
              <a:gdLst/>
              <a:ahLst/>
              <a:cxnLst/>
              <a:rect r="r" b="b" t="t" l="l"/>
              <a:pathLst>
                <a:path h="1481598" w="1575263">
                  <a:moveTo>
                    <a:pt x="0" y="0"/>
                  </a:moveTo>
                  <a:lnTo>
                    <a:pt x="1575263" y="0"/>
                  </a:lnTo>
                  <a:lnTo>
                    <a:pt x="1575263" y="1481598"/>
                  </a:lnTo>
                  <a:lnTo>
                    <a:pt x="0" y="1481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40" r="0" b="-34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745604" y="4395735"/>
            <a:ext cx="8889987" cy="5800717"/>
          </a:xfrm>
          <a:custGeom>
            <a:avLst/>
            <a:gdLst/>
            <a:ahLst/>
            <a:cxnLst/>
            <a:rect r="r" b="b" t="t" l="l"/>
            <a:pathLst>
              <a:path h="5800717" w="8889987">
                <a:moveTo>
                  <a:pt x="0" y="0"/>
                </a:moveTo>
                <a:lnTo>
                  <a:pt x="8889987" y="0"/>
                </a:lnTo>
                <a:lnTo>
                  <a:pt x="8889987" y="5800716"/>
                </a:lnTo>
                <a:lnTo>
                  <a:pt x="0" y="5800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56074" y="3181360"/>
            <a:ext cx="13214353" cy="1814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65868" indent="-382934" lvl="1">
              <a:lnSpc>
                <a:spcPts val="3547"/>
              </a:lnSpc>
              <a:buFont typeface="Arial"/>
              <a:buChar char="•"/>
            </a:pPr>
            <a:r>
              <a:rPr lang="en-US" sz="3547" i="true" spc="-35">
                <a:solidFill>
                  <a:srgbClr val="18375D"/>
                </a:solidFill>
                <a:latin typeface="Zilla Slab Italics"/>
                <a:ea typeface="Zilla Slab Italics"/>
                <a:cs typeface="Zilla Slab Italics"/>
                <a:sym typeface="Zilla Slab Italics"/>
              </a:rPr>
              <a:t>Residual Plots: Displayed residuals to check for patterns.​</a:t>
            </a:r>
          </a:p>
          <a:p>
            <a:pPr algn="just" marL="765868" indent="-382934" lvl="1">
              <a:lnSpc>
                <a:spcPts val="3547"/>
              </a:lnSpc>
              <a:buFont typeface="Arial"/>
              <a:buChar char="•"/>
            </a:pPr>
            <a:r>
              <a:rPr lang="en-US" sz="3547" i="true" spc="-35">
                <a:solidFill>
                  <a:srgbClr val="18375D"/>
                </a:solidFill>
                <a:latin typeface="Zilla Slab Italics"/>
                <a:ea typeface="Zilla Slab Italics"/>
                <a:cs typeface="Zilla Slab Italics"/>
                <a:sym typeface="Zilla Slab Italics"/>
              </a:rPr>
              <a:t>Normality Check: Residuals approximately follow a normal distribution, indicating a good model fit.</a:t>
            </a:r>
          </a:p>
          <a:p>
            <a:pPr algn="just">
              <a:lnSpc>
                <a:spcPts val="354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856074" y="2198056"/>
            <a:ext cx="6796049" cy="916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7"/>
              </a:lnSpc>
            </a:pPr>
            <a:r>
              <a:rPr lang="en-US" b="true" sz="6837" i="true" spc="-68">
                <a:solidFill>
                  <a:srgbClr val="18375D"/>
                </a:solidFill>
                <a:latin typeface="Zilla Slab Bold Italics"/>
                <a:ea typeface="Zilla Slab Bold Italics"/>
                <a:cs typeface="Zilla Slab Bold Italics"/>
                <a:sym typeface="Zilla Slab Bold Italics"/>
              </a:rPr>
              <a:t>Residual Analysis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0931" y="-6180296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2" y="0"/>
                </a:lnTo>
                <a:lnTo>
                  <a:pt x="10812392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26046" y="0"/>
            <a:ext cx="18654656" cy="1263608"/>
            <a:chOff x="0" y="0"/>
            <a:chExt cx="24872875" cy="168481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872875" cy="1684811"/>
              <a:chOff x="0" y="0"/>
              <a:chExt cx="4913160" cy="33280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913161" cy="332802"/>
              </a:xfrm>
              <a:custGeom>
                <a:avLst/>
                <a:gdLst/>
                <a:ahLst/>
                <a:cxnLst/>
                <a:rect r="r" b="b" t="t" l="l"/>
                <a:pathLst>
                  <a:path h="332802" w="4913161">
                    <a:moveTo>
                      <a:pt x="0" y="0"/>
                    </a:moveTo>
                    <a:lnTo>
                      <a:pt x="4913161" y="0"/>
                    </a:lnTo>
                    <a:lnTo>
                      <a:pt x="4913161" y="332802"/>
                    </a:lnTo>
                    <a:lnTo>
                      <a:pt x="0" y="332802"/>
                    </a:lnTo>
                    <a:close/>
                  </a:path>
                </a:pathLst>
              </a:custGeom>
              <a:solidFill>
                <a:srgbClr val="05050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66675"/>
                <a:ext cx="4913160" cy="3994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19638295" y="304024"/>
              <a:ext cx="4510423" cy="1181718"/>
            </a:xfrm>
            <a:custGeom>
              <a:avLst/>
              <a:gdLst/>
              <a:ahLst/>
              <a:cxnLst/>
              <a:rect r="r" b="b" t="t" l="l"/>
              <a:pathLst>
                <a:path h="1181718" w="4510423">
                  <a:moveTo>
                    <a:pt x="0" y="0"/>
                  </a:moveTo>
                  <a:lnTo>
                    <a:pt x="4510423" y="0"/>
                  </a:lnTo>
                  <a:lnTo>
                    <a:pt x="4510423" y="1181718"/>
                  </a:lnTo>
                  <a:lnTo>
                    <a:pt x="0" y="1181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40" r="0" b="-34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23911" y="114313"/>
              <a:ext cx="1575263" cy="1481598"/>
            </a:xfrm>
            <a:custGeom>
              <a:avLst/>
              <a:gdLst/>
              <a:ahLst/>
              <a:cxnLst/>
              <a:rect r="r" b="b" t="t" l="l"/>
              <a:pathLst>
                <a:path h="1481598" w="1575263">
                  <a:moveTo>
                    <a:pt x="0" y="0"/>
                  </a:moveTo>
                  <a:lnTo>
                    <a:pt x="1575263" y="0"/>
                  </a:lnTo>
                  <a:lnTo>
                    <a:pt x="1575263" y="1481598"/>
                  </a:lnTo>
                  <a:lnTo>
                    <a:pt x="0" y="1481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40" r="0" b="-34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044947" y="4149262"/>
            <a:ext cx="13214353" cy="226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65868" indent="-382934" lvl="1">
              <a:lnSpc>
                <a:spcPts val="3547"/>
              </a:lnSpc>
              <a:buFont typeface="Arial"/>
              <a:buChar char="•"/>
            </a:pPr>
            <a:r>
              <a:rPr lang="en-US" sz="3547" i="true" spc="-35">
                <a:solidFill>
                  <a:srgbClr val="18375D"/>
                </a:solidFill>
                <a:latin typeface="Zilla Slab Italics"/>
                <a:ea typeface="Zilla Slab Italics"/>
                <a:cs typeface="Zilla Slab Italics"/>
                <a:sym typeface="Zilla Slab Italics"/>
              </a:rPr>
              <a:t>Enhance Mobile App: Given the significant correlation between Time on App and spending, improving app features could increase sales.​</a:t>
            </a:r>
          </a:p>
          <a:p>
            <a:pPr algn="just" marL="765868" indent="-382934" lvl="1">
              <a:lnSpc>
                <a:spcPts val="3547"/>
              </a:lnSpc>
              <a:buFont typeface="Arial"/>
              <a:buChar char="•"/>
            </a:pPr>
            <a:r>
              <a:rPr lang="en-US" sz="3547" i="true" spc="-35">
                <a:solidFill>
                  <a:srgbClr val="18375D"/>
                </a:solidFill>
                <a:latin typeface="Zilla Slab Italics"/>
                <a:ea typeface="Zilla Slab Italics"/>
                <a:cs typeface="Zilla Slab Italics"/>
                <a:sym typeface="Zilla Slab Italics"/>
              </a:rPr>
              <a:t>Customer Retention: Focus on strategies to increase membership length, as it strongly correlates with higher spending</a:t>
            </a:r>
          </a:p>
          <a:p>
            <a:pPr algn="just">
              <a:lnSpc>
                <a:spcPts val="354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856074" y="2718283"/>
            <a:ext cx="6796049" cy="916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7"/>
              </a:lnSpc>
            </a:pPr>
            <a:r>
              <a:rPr lang="en-US" b="true" sz="6837" i="true" spc="-68">
                <a:solidFill>
                  <a:srgbClr val="18375D"/>
                </a:solidFill>
                <a:latin typeface="Zilla Slab Bold Italics"/>
                <a:ea typeface="Zilla Slab Bold Italics"/>
                <a:cs typeface="Zilla Slab Bold Italics"/>
                <a:sym typeface="Zilla Slab Bold Italics"/>
              </a:rPr>
              <a:t>Recommendations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773114"/>
            <a:ext cx="18288000" cy="6513886"/>
            <a:chOff x="0" y="0"/>
            <a:chExt cx="4816593" cy="1715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5591"/>
            </a:xfrm>
            <a:custGeom>
              <a:avLst/>
              <a:gdLst/>
              <a:ahLst/>
              <a:cxnLst/>
              <a:rect r="r" b="b" t="t" l="l"/>
              <a:pathLst>
                <a:path h="17155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33203" y="9678747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26046" y="0"/>
            <a:ext cx="18654656" cy="1263608"/>
            <a:chOff x="0" y="0"/>
            <a:chExt cx="24872875" cy="168481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4872875" cy="1684811"/>
              <a:chOff x="0" y="0"/>
              <a:chExt cx="4913160" cy="33280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913161" cy="332802"/>
              </a:xfrm>
              <a:custGeom>
                <a:avLst/>
                <a:gdLst/>
                <a:ahLst/>
                <a:cxnLst/>
                <a:rect r="r" b="b" t="t" l="l"/>
                <a:pathLst>
                  <a:path h="332802" w="4913161">
                    <a:moveTo>
                      <a:pt x="0" y="0"/>
                    </a:moveTo>
                    <a:lnTo>
                      <a:pt x="4913161" y="0"/>
                    </a:lnTo>
                    <a:lnTo>
                      <a:pt x="4913161" y="332802"/>
                    </a:lnTo>
                    <a:lnTo>
                      <a:pt x="0" y="332802"/>
                    </a:lnTo>
                    <a:close/>
                  </a:path>
                </a:pathLst>
              </a:custGeom>
              <a:solidFill>
                <a:srgbClr val="050505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66675"/>
                <a:ext cx="4913160" cy="3994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19638295" y="304024"/>
              <a:ext cx="4510423" cy="1181718"/>
            </a:xfrm>
            <a:custGeom>
              <a:avLst/>
              <a:gdLst/>
              <a:ahLst/>
              <a:cxnLst/>
              <a:rect r="r" b="b" t="t" l="l"/>
              <a:pathLst>
                <a:path h="1181718" w="4510423">
                  <a:moveTo>
                    <a:pt x="0" y="0"/>
                  </a:moveTo>
                  <a:lnTo>
                    <a:pt x="4510423" y="0"/>
                  </a:lnTo>
                  <a:lnTo>
                    <a:pt x="4510423" y="1181718"/>
                  </a:lnTo>
                  <a:lnTo>
                    <a:pt x="0" y="1181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40" r="0" b="-34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23911" y="114313"/>
              <a:ext cx="1575263" cy="1481598"/>
            </a:xfrm>
            <a:custGeom>
              <a:avLst/>
              <a:gdLst/>
              <a:ahLst/>
              <a:cxnLst/>
              <a:rect r="r" b="b" t="t" l="l"/>
              <a:pathLst>
                <a:path h="1481598" w="1575263">
                  <a:moveTo>
                    <a:pt x="0" y="0"/>
                  </a:moveTo>
                  <a:lnTo>
                    <a:pt x="1575263" y="0"/>
                  </a:lnTo>
                  <a:lnTo>
                    <a:pt x="1575263" y="1481598"/>
                  </a:lnTo>
                  <a:lnTo>
                    <a:pt x="0" y="1481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40" r="0" b="-340"/>
              </a:stretch>
            </a:blip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12403" y="5153025"/>
            <a:ext cx="3690437" cy="405948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-7359337" y="1575134"/>
            <a:ext cx="17996894" cy="1665510"/>
            <a:chOff x="0" y="0"/>
            <a:chExt cx="23995858" cy="222068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0118066" y="104775"/>
              <a:ext cx="13877792" cy="2115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70"/>
                </a:lnSpc>
              </a:pPr>
              <a:r>
                <a:rPr lang="en-US" sz="5970" spc="-119" b="true">
                  <a:solidFill>
                    <a:srgbClr val="FFFFFF"/>
                  </a:solidFill>
                  <a:latin typeface="Big Shoulders Display Bold"/>
                  <a:ea typeface="Big Shoulders Display Bold"/>
                  <a:cs typeface="Big Shoulders Display Bold"/>
                  <a:sym typeface="Big Shoulders Display Bold"/>
                </a:rPr>
                <a:t>E - Commerce Dataset</a:t>
              </a:r>
            </a:p>
            <a:p>
              <a:pPr algn="l">
                <a:lnSpc>
                  <a:spcPts val="5970"/>
                </a:lnSpc>
              </a:pPr>
              <a:r>
                <a:rPr lang="en-US" sz="5970" spc="-119" b="true">
                  <a:solidFill>
                    <a:srgbClr val="FFFFFF"/>
                  </a:solidFill>
                  <a:latin typeface="Big Shoulders Display Bold"/>
                  <a:ea typeface="Big Shoulders Display Bold"/>
                  <a:cs typeface="Big Shoulders Display Bold"/>
                  <a:sym typeface="Big Shoulders Display Bold"/>
                </a:rPr>
                <a:t>Using Linear Regression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3527374"/>
              <a:ext cx="9031269" cy="129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026"/>
                </a:lnSpc>
              </a:pPr>
              <a:r>
                <a:rPr lang="en-US" sz="7026">
                  <a:solidFill>
                    <a:srgbClr val="88D499"/>
                  </a:solidFill>
                  <a:latin typeface="Anton"/>
                  <a:ea typeface="Anton"/>
                  <a:cs typeface="Anton"/>
                  <a:sym typeface="Anton"/>
                </a:rPr>
                <a:t>Q1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7040825" y="3997579"/>
            <a:ext cx="17996894" cy="1155446"/>
            <a:chOff x="0" y="0"/>
            <a:chExt cx="23995858" cy="154059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10118066" y="-95250"/>
              <a:ext cx="13877792" cy="1635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31"/>
                </a:lnSpc>
              </a:pPr>
              <a:r>
                <a:rPr lang="en-US" sz="3399" spc="-67" b="true">
                  <a:solidFill>
                    <a:srgbClr val="050505"/>
                  </a:solidFill>
                  <a:latin typeface="Big Shoulders Display Bold"/>
                  <a:ea typeface="Big Shoulders Display Bold"/>
                  <a:cs typeface="Big Shoulders Display Bold"/>
                  <a:sym typeface="Big Shoulders Display Bold"/>
                </a:rPr>
                <a:t>Subject </a:t>
              </a:r>
            </a:p>
            <a:p>
              <a:pPr algn="l">
                <a:lnSpc>
                  <a:spcPts val="5031"/>
                </a:lnSpc>
              </a:pPr>
              <a:r>
                <a:rPr lang="en-US" sz="3399" spc="-67" b="true">
                  <a:solidFill>
                    <a:srgbClr val="050505"/>
                  </a:solidFill>
                  <a:latin typeface="Big Shoulders Display Bold"/>
                  <a:ea typeface="Big Shoulders Display Bold"/>
                  <a:cs typeface="Big Shoulders Display Bold"/>
                  <a:sym typeface="Big Shoulders Display Bold"/>
                </a:rPr>
                <a:t>MLPR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3527374"/>
              <a:ext cx="9031269" cy="129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026"/>
                </a:lnSpc>
              </a:pPr>
              <a:r>
                <a:rPr lang="en-US" sz="7026">
                  <a:solidFill>
                    <a:srgbClr val="88D499"/>
                  </a:solidFill>
                  <a:latin typeface="Anton"/>
                  <a:ea typeface="Anton"/>
                  <a:cs typeface="Anton"/>
                  <a:sym typeface="Anton"/>
                </a:rPr>
                <a:t>Q1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4393133" y="8102854"/>
            <a:ext cx="10843665" cy="1155446"/>
            <a:chOff x="0" y="0"/>
            <a:chExt cx="14458221" cy="1540595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6096437" y="-95250"/>
              <a:ext cx="8361784" cy="1635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31"/>
                </a:lnSpc>
              </a:pPr>
              <a:r>
                <a:rPr lang="en-US" sz="3399" spc="-67" b="true">
                  <a:solidFill>
                    <a:srgbClr val="050505"/>
                  </a:solidFill>
                  <a:latin typeface="Big Shoulders Display Bold"/>
                  <a:ea typeface="Big Shoulders Display Bold"/>
                  <a:cs typeface="Big Shoulders Display Bold"/>
                  <a:sym typeface="Big Shoulders Display Bold"/>
                </a:rPr>
                <a:t>Department of Computer engineering and Information Technology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3527374"/>
              <a:ext cx="5441609" cy="129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026"/>
                </a:lnSpc>
              </a:pPr>
              <a:r>
                <a:rPr lang="en-US" sz="7026">
                  <a:solidFill>
                    <a:srgbClr val="88D499"/>
                  </a:solidFill>
                  <a:latin typeface="Anton"/>
                  <a:ea typeface="Anton"/>
                  <a:cs typeface="Anton"/>
                  <a:sym typeface="Anton"/>
                </a:rPr>
                <a:t>Q1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6927" y="-4280359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12000"/>
          </a:blip>
          <a:srcRect l="0" t="0" r="0" b="0"/>
          <a:stretch>
            <a:fillRect/>
          </a:stretch>
        </p:blipFill>
        <p:spPr>
          <a:xfrm flipH="false" flipV="false" rot="0">
            <a:off x="7498518" y="2057400"/>
            <a:ext cx="9855808" cy="8229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-126046" y="0"/>
            <a:ext cx="18654656" cy="1263608"/>
            <a:chOff x="0" y="0"/>
            <a:chExt cx="24872875" cy="168481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4872875" cy="1684811"/>
              <a:chOff x="0" y="0"/>
              <a:chExt cx="4913160" cy="33280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913161" cy="332802"/>
              </a:xfrm>
              <a:custGeom>
                <a:avLst/>
                <a:gdLst/>
                <a:ahLst/>
                <a:cxnLst/>
                <a:rect r="r" b="b" t="t" l="l"/>
                <a:pathLst>
                  <a:path h="332802" w="4913161">
                    <a:moveTo>
                      <a:pt x="0" y="0"/>
                    </a:moveTo>
                    <a:lnTo>
                      <a:pt x="4913161" y="0"/>
                    </a:lnTo>
                    <a:lnTo>
                      <a:pt x="4913161" y="332802"/>
                    </a:lnTo>
                    <a:lnTo>
                      <a:pt x="0" y="332802"/>
                    </a:lnTo>
                    <a:close/>
                  </a:path>
                </a:pathLst>
              </a:custGeom>
              <a:solidFill>
                <a:srgbClr val="050505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66675"/>
                <a:ext cx="4913160" cy="3994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9638295" y="304024"/>
              <a:ext cx="4510423" cy="1181718"/>
            </a:xfrm>
            <a:custGeom>
              <a:avLst/>
              <a:gdLst/>
              <a:ahLst/>
              <a:cxnLst/>
              <a:rect r="r" b="b" t="t" l="l"/>
              <a:pathLst>
                <a:path h="1181718" w="4510423">
                  <a:moveTo>
                    <a:pt x="0" y="0"/>
                  </a:moveTo>
                  <a:lnTo>
                    <a:pt x="4510423" y="0"/>
                  </a:lnTo>
                  <a:lnTo>
                    <a:pt x="4510423" y="1181718"/>
                  </a:lnTo>
                  <a:lnTo>
                    <a:pt x="0" y="1181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40" r="0" b="-34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23911" y="114313"/>
              <a:ext cx="1575263" cy="1481598"/>
            </a:xfrm>
            <a:custGeom>
              <a:avLst/>
              <a:gdLst/>
              <a:ahLst/>
              <a:cxnLst/>
              <a:rect r="r" b="b" t="t" l="l"/>
              <a:pathLst>
                <a:path h="1481598" w="1575263">
                  <a:moveTo>
                    <a:pt x="0" y="0"/>
                  </a:moveTo>
                  <a:lnTo>
                    <a:pt x="1575263" y="0"/>
                  </a:lnTo>
                  <a:lnTo>
                    <a:pt x="1575263" y="1481598"/>
                  </a:lnTo>
                  <a:lnTo>
                    <a:pt x="0" y="1481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40" r="0" b="-34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529215" y="4848225"/>
            <a:ext cx="8730085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6"/>
              </a:lnSpc>
            </a:pPr>
            <a:r>
              <a:rPr lang="en-US" sz="2896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Analyze customer data to understand purchasing behavior and predict annual spending using linear regression.​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0251" y="2162175"/>
            <a:ext cx="5109150" cy="1238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7085" b="true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What 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6927" y="-4280359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26046" y="0"/>
            <a:ext cx="18654656" cy="1263608"/>
            <a:chOff x="0" y="0"/>
            <a:chExt cx="24872875" cy="168481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872875" cy="1684811"/>
              <a:chOff x="0" y="0"/>
              <a:chExt cx="4913160" cy="33280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913161" cy="332802"/>
              </a:xfrm>
              <a:custGeom>
                <a:avLst/>
                <a:gdLst/>
                <a:ahLst/>
                <a:cxnLst/>
                <a:rect r="r" b="b" t="t" l="l"/>
                <a:pathLst>
                  <a:path h="332802" w="4913161">
                    <a:moveTo>
                      <a:pt x="0" y="0"/>
                    </a:moveTo>
                    <a:lnTo>
                      <a:pt x="4913161" y="0"/>
                    </a:lnTo>
                    <a:lnTo>
                      <a:pt x="4913161" y="332802"/>
                    </a:lnTo>
                    <a:lnTo>
                      <a:pt x="0" y="332802"/>
                    </a:lnTo>
                    <a:close/>
                  </a:path>
                </a:pathLst>
              </a:custGeom>
              <a:solidFill>
                <a:srgbClr val="05050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66675"/>
                <a:ext cx="4913160" cy="3994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19638295" y="304024"/>
              <a:ext cx="4510423" cy="1181718"/>
            </a:xfrm>
            <a:custGeom>
              <a:avLst/>
              <a:gdLst/>
              <a:ahLst/>
              <a:cxnLst/>
              <a:rect r="r" b="b" t="t" l="l"/>
              <a:pathLst>
                <a:path h="1181718" w="4510423">
                  <a:moveTo>
                    <a:pt x="0" y="0"/>
                  </a:moveTo>
                  <a:lnTo>
                    <a:pt x="4510423" y="0"/>
                  </a:lnTo>
                  <a:lnTo>
                    <a:pt x="4510423" y="1181718"/>
                  </a:lnTo>
                  <a:lnTo>
                    <a:pt x="0" y="1181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40" r="0" b="-34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23911" y="114313"/>
              <a:ext cx="1575263" cy="1481598"/>
            </a:xfrm>
            <a:custGeom>
              <a:avLst/>
              <a:gdLst/>
              <a:ahLst/>
              <a:cxnLst/>
              <a:rect r="r" b="b" t="t" l="l"/>
              <a:pathLst>
                <a:path h="1481598" w="1575263">
                  <a:moveTo>
                    <a:pt x="0" y="0"/>
                  </a:moveTo>
                  <a:lnTo>
                    <a:pt x="1575263" y="0"/>
                  </a:lnTo>
                  <a:lnTo>
                    <a:pt x="1575263" y="1481598"/>
                  </a:lnTo>
                  <a:lnTo>
                    <a:pt x="0" y="1481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40" r="0" b="-34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600732" y="5366207"/>
            <a:ext cx="8998883" cy="686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5"/>
              </a:lnSpc>
            </a:pPr>
            <a:r>
              <a:rPr lang="en-US" sz="2237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 Assist the company in deciding whether to enhance the mobile app experience or the website to boost sales.​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36206" y="3904921"/>
            <a:ext cx="11127935" cy="1238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7085" b="true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Problem Statement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0251" y="2162175"/>
            <a:ext cx="5109150" cy="1238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7085" b="true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WHY 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0931" y="-6180296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2" y="0"/>
                </a:lnTo>
                <a:lnTo>
                  <a:pt x="10812392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59163" y="9129485"/>
            <a:ext cx="9378630" cy="65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939269" y="2934275"/>
            <a:ext cx="13795304" cy="84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2"/>
              </a:lnSpc>
            </a:pPr>
            <a:r>
              <a:rPr lang="en-US" sz="6232" i="true" spc="-62">
                <a:solidFill>
                  <a:srgbClr val="18375D"/>
                </a:solidFill>
                <a:latin typeface="Zilla Slab Italics"/>
                <a:ea typeface="Zilla Slab Italics"/>
                <a:cs typeface="Zilla Slab Italics"/>
                <a:sym typeface="Zilla Slab Italics"/>
              </a:rPr>
              <a:t>Dataset Overview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26046" y="0"/>
            <a:ext cx="18654656" cy="1263608"/>
            <a:chOff x="0" y="0"/>
            <a:chExt cx="24872875" cy="168481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4872875" cy="1684811"/>
              <a:chOff x="0" y="0"/>
              <a:chExt cx="4913160" cy="33280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913161" cy="332802"/>
              </a:xfrm>
              <a:custGeom>
                <a:avLst/>
                <a:gdLst/>
                <a:ahLst/>
                <a:cxnLst/>
                <a:rect r="r" b="b" t="t" l="l"/>
                <a:pathLst>
                  <a:path h="332802" w="4913161">
                    <a:moveTo>
                      <a:pt x="0" y="0"/>
                    </a:moveTo>
                    <a:lnTo>
                      <a:pt x="4913161" y="0"/>
                    </a:lnTo>
                    <a:lnTo>
                      <a:pt x="4913161" y="332802"/>
                    </a:lnTo>
                    <a:lnTo>
                      <a:pt x="0" y="332802"/>
                    </a:lnTo>
                    <a:close/>
                  </a:path>
                </a:pathLst>
              </a:custGeom>
              <a:solidFill>
                <a:srgbClr val="050505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66675"/>
                <a:ext cx="4913160" cy="3994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638295" y="304024"/>
              <a:ext cx="4510423" cy="1181718"/>
            </a:xfrm>
            <a:custGeom>
              <a:avLst/>
              <a:gdLst/>
              <a:ahLst/>
              <a:cxnLst/>
              <a:rect r="r" b="b" t="t" l="l"/>
              <a:pathLst>
                <a:path h="1181718" w="4510423">
                  <a:moveTo>
                    <a:pt x="0" y="0"/>
                  </a:moveTo>
                  <a:lnTo>
                    <a:pt x="4510423" y="0"/>
                  </a:lnTo>
                  <a:lnTo>
                    <a:pt x="4510423" y="1181718"/>
                  </a:lnTo>
                  <a:lnTo>
                    <a:pt x="0" y="1181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40" r="0" b="-34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23911" y="114313"/>
              <a:ext cx="1575263" cy="1481598"/>
            </a:xfrm>
            <a:custGeom>
              <a:avLst/>
              <a:gdLst/>
              <a:ahLst/>
              <a:cxnLst/>
              <a:rect r="r" b="b" t="t" l="l"/>
              <a:pathLst>
                <a:path h="1481598" w="1575263">
                  <a:moveTo>
                    <a:pt x="0" y="0"/>
                  </a:moveTo>
                  <a:lnTo>
                    <a:pt x="1575263" y="0"/>
                  </a:lnTo>
                  <a:lnTo>
                    <a:pt x="1575263" y="1481598"/>
                  </a:lnTo>
                  <a:lnTo>
                    <a:pt x="0" y="1481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40" r="0" b="-34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554135" y="4118473"/>
            <a:ext cx="8998883" cy="2040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3165" indent="-241582" lvl="1">
              <a:lnSpc>
                <a:spcPts val="2685"/>
              </a:lnSpc>
              <a:buFont typeface="Arial"/>
              <a:buChar char="•"/>
            </a:pPr>
            <a:r>
              <a:rPr lang="en-US" b="true" sz="2237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Average Session Length</a:t>
            </a:r>
          </a:p>
          <a:p>
            <a:pPr algn="l" marL="483165" indent="-241582" lvl="1">
              <a:lnSpc>
                <a:spcPts val="2685"/>
              </a:lnSpc>
              <a:buFont typeface="Arial"/>
              <a:buChar char="•"/>
            </a:pPr>
            <a:r>
              <a:rPr lang="en-US" b="true" sz="2237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Time on App</a:t>
            </a:r>
          </a:p>
          <a:p>
            <a:pPr algn="l" marL="483165" indent="-241582" lvl="1">
              <a:lnSpc>
                <a:spcPts val="2685"/>
              </a:lnSpc>
              <a:buFont typeface="Arial"/>
              <a:buChar char="•"/>
            </a:pPr>
            <a:r>
              <a:rPr lang="en-US" b="true" sz="2237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Time on Website</a:t>
            </a:r>
          </a:p>
          <a:p>
            <a:pPr algn="l" marL="483165" indent="-241582" lvl="1">
              <a:lnSpc>
                <a:spcPts val="2685"/>
              </a:lnSpc>
              <a:buFont typeface="Arial"/>
              <a:buChar char="•"/>
            </a:pPr>
            <a:r>
              <a:rPr lang="en-US" b="true" sz="2237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Length of Membership</a:t>
            </a:r>
          </a:p>
          <a:p>
            <a:pPr algn="l" marL="483165" indent="-241582" lvl="1">
              <a:lnSpc>
                <a:spcPts val="2685"/>
              </a:lnSpc>
              <a:buFont typeface="Arial"/>
              <a:buChar char="•"/>
            </a:pPr>
            <a:r>
              <a:rPr lang="en-US" b="true" sz="2237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Yearly Amount Spent</a:t>
            </a:r>
          </a:p>
          <a:p>
            <a:pPr algn="l">
              <a:lnSpc>
                <a:spcPts val="268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0931" y="-6180296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2" y="0"/>
                </a:lnTo>
                <a:lnTo>
                  <a:pt x="10812392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94433" y="4498743"/>
            <a:ext cx="13214353" cy="226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65868" indent="-382934" lvl="1">
              <a:lnSpc>
                <a:spcPts val="3547"/>
              </a:lnSpc>
              <a:buFont typeface="Arial"/>
              <a:buChar char="•"/>
            </a:pPr>
            <a:r>
              <a:rPr lang="en-US" sz="3547" i="true" spc="-35">
                <a:solidFill>
                  <a:srgbClr val="18375D"/>
                </a:solidFill>
                <a:latin typeface="Zilla Slab Italics"/>
                <a:ea typeface="Zilla Slab Italics"/>
                <a:cs typeface="Zilla Slab Italics"/>
                <a:sym typeface="Zilla Slab Italics"/>
              </a:rPr>
              <a:t>Data Cleaning: Handled missing values and outliers.​</a:t>
            </a:r>
          </a:p>
          <a:p>
            <a:pPr algn="just" marL="765868" indent="-382934" lvl="1">
              <a:lnSpc>
                <a:spcPts val="3547"/>
              </a:lnSpc>
              <a:buFont typeface="Arial"/>
              <a:buChar char="•"/>
            </a:pPr>
            <a:r>
              <a:rPr lang="en-US" sz="3547" i="true" spc="-35">
                <a:solidFill>
                  <a:srgbClr val="18375D"/>
                </a:solidFill>
                <a:latin typeface="Zilla Slab Italics"/>
                <a:ea typeface="Zilla Slab Italics"/>
                <a:cs typeface="Zilla Slab Italics"/>
                <a:sym typeface="Zilla Slab Italics"/>
              </a:rPr>
              <a:t>Descriptive Statistics: Summarized mean, median, and standard deviation of features.​</a:t>
            </a:r>
          </a:p>
          <a:p>
            <a:pPr algn="just" marL="765868" indent="-382934" lvl="1">
              <a:lnSpc>
                <a:spcPts val="3547"/>
              </a:lnSpc>
              <a:buFont typeface="Arial"/>
              <a:buChar char="•"/>
            </a:pPr>
            <a:r>
              <a:rPr lang="en-US" sz="3547" i="true" spc="-35">
                <a:solidFill>
                  <a:srgbClr val="18375D"/>
                </a:solidFill>
                <a:latin typeface="Zilla Slab Italics"/>
                <a:ea typeface="Zilla Slab Italics"/>
                <a:cs typeface="Zilla Slab Italics"/>
                <a:sym typeface="Zilla Slab Italics"/>
              </a:rPr>
              <a:t>Visualizations: Histograms and box plots to show data distributions.</a:t>
            </a:r>
          </a:p>
          <a:p>
            <a:pPr algn="just">
              <a:lnSpc>
                <a:spcPts val="354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994433" y="3587961"/>
            <a:ext cx="13795304" cy="84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2"/>
              </a:lnSpc>
            </a:pPr>
            <a:r>
              <a:rPr lang="en-US" b="true" sz="6232" i="true" spc="-62">
                <a:solidFill>
                  <a:srgbClr val="18375D"/>
                </a:solidFill>
                <a:latin typeface="Zilla Slab Bold Italics"/>
                <a:ea typeface="Zilla Slab Bold Italics"/>
                <a:cs typeface="Zilla Slab Bold Italics"/>
                <a:sym typeface="Zilla Slab Bold Italics"/>
              </a:rPr>
              <a:t>EDA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26046" y="0"/>
            <a:ext cx="18654656" cy="1263608"/>
            <a:chOff x="0" y="0"/>
            <a:chExt cx="24872875" cy="168481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4872875" cy="1684811"/>
              <a:chOff x="0" y="0"/>
              <a:chExt cx="4913160" cy="33280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913161" cy="332802"/>
              </a:xfrm>
              <a:custGeom>
                <a:avLst/>
                <a:gdLst/>
                <a:ahLst/>
                <a:cxnLst/>
                <a:rect r="r" b="b" t="t" l="l"/>
                <a:pathLst>
                  <a:path h="332802" w="4913161">
                    <a:moveTo>
                      <a:pt x="0" y="0"/>
                    </a:moveTo>
                    <a:lnTo>
                      <a:pt x="4913161" y="0"/>
                    </a:lnTo>
                    <a:lnTo>
                      <a:pt x="4913161" y="332802"/>
                    </a:lnTo>
                    <a:lnTo>
                      <a:pt x="0" y="332802"/>
                    </a:lnTo>
                    <a:close/>
                  </a:path>
                </a:pathLst>
              </a:custGeom>
              <a:solidFill>
                <a:srgbClr val="050505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66675"/>
                <a:ext cx="4913160" cy="3994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638295" y="304024"/>
              <a:ext cx="4510423" cy="1181718"/>
            </a:xfrm>
            <a:custGeom>
              <a:avLst/>
              <a:gdLst/>
              <a:ahLst/>
              <a:cxnLst/>
              <a:rect r="r" b="b" t="t" l="l"/>
              <a:pathLst>
                <a:path h="1181718" w="4510423">
                  <a:moveTo>
                    <a:pt x="0" y="0"/>
                  </a:moveTo>
                  <a:lnTo>
                    <a:pt x="4510423" y="0"/>
                  </a:lnTo>
                  <a:lnTo>
                    <a:pt x="4510423" y="1181718"/>
                  </a:lnTo>
                  <a:lnTo>
                    <a:pt x="0" y="1181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40" r="0" b="-34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23911" y="114313"/>
              <a:ext cx="1575263" cy="1481598"/>
            </a:xfrm>
            <a:custGeom>
              <a:avLst/>
              <a:gdLst/>
              <a:ahLst/>
              <a:cxnLst/>
              <a:rect r="r" b="b" t="t" l="l"/>
              <a:pathLst>
                <a:path h="1481598" w="1575263">
                  <a:moveTo>
                    <a:pt x="0" y="0"/>
                  </a:moveTo>
                  <a:lnTo>
                    <a:pt x="1575263" y="0"/>
                  </a:lnTo>
                  <a:lnTo>
                    <a:pt x="1575263" y="1481598"/>
                  </a:lnTo>
                  <a:lnTo>
                    <a:pt x="0" y="1481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40" r="0" b="-34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0931" y="-6180296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2" y="0"/>
                </a:lnTo>
                <a:lnTo>
                  <a:pt x="10812392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26046" y="0"/>
            <a:ext cx="18654656" cy="1263608"/>
            <a:chOff x="0" y="0"/>
            <a:chExt cx="24872875" cy="168481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872875" cy="1684811"/>
              <a:chOff x="0" y="0"/>
              <a:chExt cx="4913160" cy="33280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913161" cy="332802"/>
              </a:xfrm>
              <a:custGeom>
                <a:avLst/>
                <a:gdLst/>
                <a:ahLst/>
                <a:cxnLst/>
                <a:rect r="r" b="b" t="t" l="l"/>
                <a:pathLst>
                  <a:path h="332802" w="4913161">
                    <a:moveTo>
                      <a:pt x="0" y="0"/>
                    </a:moveTo>
                    <a:lnTo>
                      <a:pt x="4913161" y="0"/>
                    </a:lnTo>
                    <a:lnTo>
                      <a:pt x="4913161" y="332802"/>
                    </a:lnTo>
                    <a:lnTo>
                      <a:pt x="0" y="332802"/>
                    </a:lnTo>
                    <a:close/>
                  </a:path>
                </a:pathLst>
              </a:custGeom>
              <a:solidFill>
                <a:srgbClr val="05050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66675"/>
                <a:ext cx="4913160" cy="3994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19638295" y="304024"/>
              <a:ext cx="4510423" cy="1181718"/>
            </a:xfrm>
            <a:custGeom>
              <a:avLst/>
              <a:gdLst/>
              <a:ahLst/>
              <a:cxnLst/>
              <a:rect r="r" b="b" t="t" l="l"/>
              <a:pathLst>
                <a:path h="1181718" w="4510423">
                  <a:moveTo>
                    <a:pt x="0" y="0"/>
                  </a:moveTo>
                  <a:lnTo>
                    <a:pt x="4510423" y="0"/>
                  </a:lnTo>
                  <a:lnTo>
                    <a:pt x="4510423" y="1181718"/>
                  </a:lnTo>
                  <a:lnTo>
                    <a:pt x="0" y="1181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40" r="0" b="-34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23911" y="114313"/>
              <a:ext cx="1575263" cy="1481598"/>
            </a:xfrm>
            <a:custGeom>
              <a:avLst/>
              <a:gdLst/>
              <a:ahLst/>
              <a:cxnLst/>
              <a:rect r="r" b="b" t="t" l="l"/>
              <a:pathLst>
                <a:path h="1481598" w="1575263">
                  <a:moveTo>
                    <a:pt x="0" y="0"/>
                  </a:moveTo>
                  <a:lnTo>
                    <a:pt x="1575263" y="0"/>
                  </a:lnTo>
                  <a:lnTo>
                    <a:pt x="1575263" y="1481598"/>
                  </a:lnTo>
                  <a:lnTo>
                    <a:pt x="0" y="1481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40" r="0" b="-34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5602067" y="1823757"/>
            <a:ext cx="8353419" cy="7434543"/>
          </a:xfrm>
          <a:custGeom>
            <a:avLst/>
            <a:gdLst/>
            <a:ahLst/>
            <a:cxnLst/>
            <a:rect r="r" b="b" t="t" l="l"/>
            <a:pathLst>
              <a:path h="7434543" w="8353419">
                <a:moveTo>
                  <a:pt x="0" y="0"/>
                </a:moveTo>
                <a:lnTo>
                  <a:pt x="8353419" y="0"/>
                </a:lnTo>
                <a:lnTo>
                  <a:pt x="8353419" y="7434543"/>
                </a:lnTo>
                <a:lnTo>
                  <a:pt x="0" y="7434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0931" y="-6180296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2" y="0"/>
                </a:lnTo>
                <a:lnTo>
                  <a:pt x="10812392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26046" y="0"/>
            <a:ext cx="18654656" cy="1263608"/>
            <a:chOff x="0" y="0"/>
            <a:chExt cx="24872875" cy="168481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872875" cy="1684811"/>
              <a:chOff x="0" y="0"/>
              <a:chExt cx="4913160" cy="33280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913161" cy="332802"/>
              </a:xfrm>
              <a:custGeom>
                <a:avLst/>
                <a:gdLst/>
                <a:ahLst/>
                <a:cxnLst/>
                <a:rect r="r" b="b" t="t" l="l"/>
                <a:pathLst>
                  <a:path h="332802" w="4913161">
                    <a:moveTo>
                      <a:pt x="0" y="0"/>
                    </a:moveTo>
                    <a:lnTo>
                      <a:pt x="4913161" y="0"/>
                    </a:lnTo>
                    <a:lnTo>
                      <a:pt x="4913161" y="332802"/>
                    </a:lnTo>
                    <a:lnTo>
                      <a:pt x="0" y="332802"/>
                    </a:lnTo>
                    <a:close/>
                  </a:path>
                </a:pathLst>
              </a:custGeom>
              <a:solidFill>
                <a:srgbClr val="05050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66675"/>
                <a:ext cx="4913160" cy="3994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19638295" y="304024"/>
              <a:ext cx="4510423" cy="1181718"/>
            </a:xfrm>
            <a:custGeom>
              <a:avLst/>
              <a:gdLst/>
              <a:ahLst/>
              <a:cxnLst/>
              <a:rect r="r" b="b" t="t" l="l"/>
              <a:pathLst>
                <a:path h="1181718" w="4510423">
                  <a:moveTo>
                    <a:pt x="0" y="0"/>
                  </a:moveTo>
                  <a:lnTo>
                    <a:pt x="4510423" y="0"/>
                  </a:lnTo>
                  <a:lnTo>
                    <a:pt x="4510423" y="1181718"/>
                  </a:lnTo>
                  <a:lnTo>
                    <a:pt x="0" y="1181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40" r="0" b="-34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23911" y="114313"/>
              <a:ext cx="1575263" cy="1481598"/>
            </a:xfrm>
            <a:custGeom>
              <a:avLst/>
              <a:gdLst/>
              <a:ahLst/>
              <a:cxnLst/>
              <a:rect r="r" b="b" t="t" l="l"/>
              <a:pathLst>
                <a:path h="1481598" w="1575263">
                  <a:moveTo>
                    <a:pt x="0" y="0"/>
                  </a:moveTo>
                  <a:lnTo>
                    <a:pt x="1575263" y="0"/>
                  </a:lnTo>
                  <a:lnTo>
                    <a:pt x="1575263" y="1481598"/>
                  </a:lnTo>
                  <a:lnTo>
                    <a:pt x="0" y="1481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40" r="0" b="-34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5468999" y="1888300"/>
            <a:ext cx="7991687" cy="7370000"/>
          </a:xfrm>
          <a:custGeom>
            <a:avLst/>
            <a:gdLst/>
            <a:ahLst/>
            <a:cxnLst/>
            <a:rect r="r" b="b" t="t" l="l"/>
            <a:pathLst>
              <a:path h="7370000" w="7991687">
                <a:moveTo>
                  <a:pt x="0" y="0"/>
                </a:moveTo>
                <a:lnTo>
                  <a:pt x="7991688" y="0"/>
                </a:lnTo>
                <a:lnTo>
                  <a:pt x="7991688" y="7370000"/>
                </a:lnTo>
                <a:lnTo>
                  <a:pt x="0" y="7370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90931" y="-6180296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2" y="0"/>
                </a:lnTo>
                <a:lnTo>
                  <a:pt x="10812392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06159" y="4871019"/>
            <a:ext cx="13214353" cy="226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65868" indent="-382934" lvl="1">
              <a:lnSpc>
                <a:spcPts val="3547"/>
              </a:lnSpc>
              <a:buFont typeface="Arial"/>
              <a:buChar char="•"/>
            </a:pPr>
            <a:r>
              <a:rPr lang="en-US" sz="3547" i="true" spc="-35">
                <a:solidFill>
                  <a:srgbClr val="18375D"/>
                </a:solidFill>
                <a:latin typeface="Zilla Slab Italics"/>
                <a:ea typeface="Zilla Slab Italics"/>
                <a:cs typeface="Zilla Slab Italics"/>
                <a:sym typeface="Zilla Slab Italics"/>
              </a:rPr>
              <a:t>Length of Membership has a strong positive correlation with Yearly Amount Spent.</a:t>
            </a:r>
          </a:p>
          <a:p>
            <a:pPr algn="just" marL="765868" indent="-382934" lvl="1">
              <a:lnSpc>
                <a:spcPts val="3547"/>
              </a:lnSpc>
              <a:buFont typeface="Arial"/>
              <a:buChar char="•"/>
            </a:pPr>
            <a:r>
              <a:rPr lang="en-US" sz="3547" i="true" spc="-35">
                <a:solidFill>
                  <a:srgbClr val="18375D"/>
                </a:solidFill>
                <a:latin typeface="Zilla Slab Italics"/>
                <a:ea typeface="Zilla Slab Italics"/>
                <a:cs typeface="Zilla Slab Italics"/>
                <a:sym typeface="Zilla Slab Italics"/>
              </a:rPr>
              <a:t>Time on App shows a moderate positive correlation.</a:t>
            </a:r>
          </a:p>
          <a:p>
            <a:pPr algn="just" marL="765868" indent="-382934" lvl="1">
              <a:lnSpc>
                <a:spcPts val="3547"/>
              </a:lnSpc>
              <a:buFont typeface="Arial"/>
              <a:buChar char="•"/>
            </a:pPr>
            <a:r>
              <a:rPr lang="en-US" sz="3547" i="true" spc="-35">
                <a:solidFill>
                  <a:srgbClr val="18375D"/>
                </a:solidFill>
                <a:latin typeface="Zilla Slab Italics"/>
                <a:ea typeface="Zilla Slab Italics"/>
                <a:cs typeface="Zilla Slab Italics"/>
                <a:sym typeface="Zilla Slab Italics"/>
              </a:rPr>
              <a:t>Time on Website has a weak correlation.</a:t>
            </a:r>
          </a:p>
          <a:p>
            <a:pPr algn="just">
              <a:lnSpc>
                <a:spcPts val="354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606159" y="3887152"/>
            <a:ext cx="8054315" cy="91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b="true" sz="6837" i="true" spc="-68">
                <a:solidFill>
                  <a:srgbClr val="18375D"/>
                </a:solidFill>
                <a:latin typeface="Zilla Slab Bold Italics"/>
                <a:ea typeface="Zilla Slab Bold Italics"/>
                <a:cs typeface="Zilla Slab Bold Italics"/>
                <a:sym typeface="Zilla Slab Bold Italics"/>
              </a:rPr>
              <a:t>Feature Relationships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26046" y="0"/>
            <a:ext cx="18654656" cy="1263608"/>
            <a:chOff x="0" y="0"/>
            <a:chExt cx="24872875" cy="168481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4872875" cy="1684811"/>
              <a:chOff x="0" y="0"/>
              <a:chExt cx="4913160" cy="33280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913161" cy="332802"/>
              </a:xfrm>
              <a:custGeom>
                <a:avLst/>
                <a:gdLst/>
                <a:ahLst/>
                <a:cxnLst/>
                <a:rect r="r" b="b" t="t" l="l"/>
                <a:pathLst>
                  <a:path h="332802" w="4913161">
                    <a:moveTo>
                      <a:pt x="0" y="0"/>
                    </a:moveTo>
                    <a:lnTo>
                      <a:pt x="4913161" y="0"/>
                    </a:lnTo>
                    <a:lnTo>
                      <a:pt x="4913161" y="332802"/>
                    </a:lnTo>
                    <a:lnTo>
                      <a:pt x="0" y="332802"/>
                    </a:lnTo>
                    <a:close/>
                  </a:path>
                </a:pathLst>
              </a:custGeom>
              <a:solidFill>
                <a:srgbClr val="050505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66675"/>
                <a:ext cx="4913160" cy="3994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638295" y="304024"/>
              <a:ext cx="4510423" cy="1181718"/>
            </a:xfrm>
            <a:custGeom>
              <a:avLst/>
              <a:gdLst/>
              <a:ahLst/>
              <a:cxnLst/>
              <a:rect r="r" b="b" t="t" l="l"/>
              <a:pathLst>
                <a:path h="1181718" w="4510423">
                  <a:moveTo>
                    <a:pt x="0" y="0"/>
                  </a:moveTo>
                  <a:lnTo>
                    <a:pt x="4510423" y="0"/>
                  </a:lnTo>
                  <a:lnTo>
                    <a:pt x="4510423" y="1181718"/>
                  </a:lnTo>
                  <a:lnTo>
                    <a:pt x="0" y="1181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40" r="0" b="-34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23911" y="114313"/>
              <a:ext cx="1575263" cy="1481598"/>
            </a:xfrm>
            <a:custGeom>
              <a:avLst/>
              <a:gdLst/>
              <a:ahLst/>
              <a:cxnLst/>
              <a:rect r="r" b="b" t="t" l="l"/>
              <a:pathLst>
                <a:path h="1481598" w="1575263">
                  <a:moveTo>
                    <a:pt x="0" y="0"/>
                  </a:moveTo>
                  <a:lnTo>
                    <a:pt x="1575263" y="0"/>
                  </a:lnTo>
                  <a:lnTo>
                    <a:pt x="1575263" y="1481598"/>
                  </a:lnTo>
                  <a:lnTo>
                    <a:pt x="0" y="1481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40" r="0" b="-34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DAGiVAtuhZ0</dc:identifier>
  <dcterms:modified xsi:type="dcterms:W3CDTF">2011-08-01T06:04:30Z</dcterms:modified>
  <cp:revision>1</cp:revision>
  <dc:title>MLPR presentation</dc:title>
</cp:coreProperties>
</file>